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1"/>
  </p:notesMasterIdLst>
  <p:sldIdLst>
    <p:sldId id="256" r:id="rId2"/>
    <p:sldId id="263" r:id="rId3"/>
    <p:sldId id="257" r:id="rId4"/>
    <p:sldId id="258" r:id="rId5"/>
    <p:sldId id="259" r:id="rId6"/>
    <p:sldId id="260" r:id="rId7"/>
    <p:sldId id="261" r:id="rId8"/>
    <p:sldId id="264" r:id="rId9"/>
    <p:sldId id="265" r:id="rId10"/>
  </p:sldIdLst>
  <p:sldSz cx="9144000" cy="6858000" type="screen4x3"/>
  <p:notesSz cx="6854825" cy="90836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8" autoAdjust="0"/>
    <p:restoredTop sz="93961" autoAdjust="0"/>
  </p:normalViewPr>
  <p:slideViewPr>
    <p:cSldViewPr>
      <p:cViewPr varScale="1">
        <p:scale>
          <a:sx n="75" d="100"/>
          <a:sy n="75" d="100"/>
        </p:scale>
        <p:origin x="-36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0213" cy="4540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3025" y="0"/>
            <a:ext cx="2970213" cy="454025"/>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DFB665EF-0720-494B-9E04-FE7BF77AFFEF}" type="datetimeFigureOut">
              <a:rPr lang="en-US"/>
              <a:pPr>
                <a:defRPr/>
              </a:pPr>
              <a:t>3/3/2010</a:t>
            </a:fld>
            <a:endParaRPr lang="en-US"/>
          </a:p>
        </p:txBody>
      </p:sp>
      <p:sp>
        <p:nvSpPr>
          <p:cNvPr id="4" name="Slide Image Placeholder 3"/>
          <p:cNvSpPr>
            <a:spLocks noGrp="1" noRot="1" noChangeAspect="1"/>
          </p:cNvSpPr>
          <p:nvPr>
            <p:ph type="sldImg" idx="2"/>
          </p:nvPr>
        </p:nvSpPr>
        <p:spPr>
          <a:xfrm>
            <a:off x="1155700" y="681038"/>
            <a:ext cx="4543425" cy="34067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14825"/>
            <a:ext cx="5483225" cy="40878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28063"/>
            <a:ext cx="2970213" cy="4540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3025" y="8628063"/>
            <a:ext cx="2970213" cy="454025"/>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A650C707-89AE-4ED7-A591-01BC99555A1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Why is the blue whale endangered?</a:t>
            </a:r>
          </a:p>
          <a:p>
            <a:pPr>
              <a:spcBef>
                <a:spcPct val="0"/>
              </a:spcBef>
            </a:pPr>
            <a:r>
              <a:rPr lang="en-US" smtClean="0"/>
              <a:t>People hunt it for blubber</a:t>
            </a:r>
          </a:p>
          <a:p>
            <a:pPr>
              <a:spcBef>
                <a:spcPct val="0"/>
              </a:spcBef>
            </a:pPr>
            <a:r>
              <a:rPr lang="en-US" smtClean="0"/>
              <a:t>People are polluting its habitat.</a:t>
            </a:r>
          </a:p>
          <a:p>
            <a:pPr>
              <a:spcBef>
                <a:spcPct val="0"/>
              </a:spcBef>
            </a:pPr>
            <a:r>
              <a:rPr lang="en-US" smtClean="0"/>
              <a:t>Climate change affects its habitat and food resources.</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C14C38-B568-404A-98F5-247EEA824E6C}" type="slidenum">
              <a:rPr lang="en-US"/>
              <a:pPr fontAlgn="base">
                <a:spcBef>
                  <a:spcPct val="0"/>
                </a:spcBef>
                <a:spcAft>
                  <a:spcPct val="0"/>
                </a:spcAft>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Solutions to help the Blue Whale survive.</a:t>
            </a:r>
          </a:p>
          <a:p>
            <a:pPr>
              <a:spcBef>
                <a:spcPct val="0"/>
              </a:spcBef>
            </a:pPr>
            <a:r>
              <a:rPr lang="en-US" smtClean="0"/>
              <a:t>Stop polluting the oceans.</a:t>
            </a:r>
          </a:p>
          <a:p>
            <a:pPr>
              <a:spcBef>
                <a:spcPct val="0"/>
              </a:spcBef>
            </a:pPr>
            <a:r>
              <a:rPr lang="en-US" smtClean="0"/>
              <a:t>Stop ALL whaling.</a:t>
            </a:r>
          </a:p>
          <a:p>
            <a:pPr>
              <a:spcBef>
                <a:spcPct val="0"/>
              </a:spcBef>
            </a:pPr>
            <a:endParaRPr lang="en-US" smtClean="0"/>
          </a:p>
          <a:p>
            <a:pPr>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289FFD-D93E-43D5-8012-A3461E6DFF90}" type="slidenum">
              <a:rPr lang="en-US"/>
              <a:pPr fontAlgn="base">
                <a:spcBef>
                  <a:spcPct val="0"/>
                </a:spcBef>
                <a:spcAft>
                  <a:spcPct val="0"/>
                </a:spcAft>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4B89ABDB-C261-43BC-A3D2-9F6063F5290E}" type="datetimeFigureOut">
              <a:rPr lang="en-US"/>
              <a:pPr>
                <a:defRPr/>
              </a:pPr>
              <a:t>3/3/2010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36F8CB94-C2BB-4B45-AB34-96786487AD9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D780BC1F-CC9E-468E-AF65-F6F55F1E14D6}" type="datetimeFigureOut">
              <a:rPr lang="en-US"/>
              <a:pPr>
                <a:defRPr/>
              </a:pPr>
              <a:t>3/3/2010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9CDB33C-64BF-4B74-8BFD-AD41C3C001D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E5236A8-8CFC-40A0-B322-BDAA6B65F698}" type="datetimeFigureOut">
              <a:rPr lang="en-US"/>
              <a:pPr>
                <a:defRPr/>
              </a:pPr>
              <a:t>3/3/2010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CA07F55-95FC-416B-A111-A8FC93B7EB2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1A3ABC7-19D4-431A-9684-9D04BA059E53}" type="datetimeFigureOut">
              <a:rPr lang="en-US"/>
              <a:pPr>
                <a:defRPr/>
              </a:pPr>
              <a:t>3/3/2010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B31AC83-A3AB-4A73-86E7-65325E7FA06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0A7A56D-E895-4962-B1E5-FAB7AE08901A}" type="datetimeFigureOut">
              <a:rPr lang="en-US"/>
              <a:pPr>
                <a:defRPr/>
              </a:pPr>
              <a:t>3/3/2010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5F47D7-60EE-4F8B-A373-510446932CD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A905985-7634-4275-B43C-71D216855264}" type="datetimeFigureOut">
              <a:rPr lang="en-US"/>
              <a:pPr>
                <a:defRPr/>
              </a:pPr>
              <a:t>3/3/2010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28FEE9F-C0A5-47BF-8D0B-FDED0573DBE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4C399F1A-5174-4F9F-838B-2C2000C9EA12}" type="datetimeFigureOut">
              <a:rPr lang="en-US"/>
              <a:pPr>
                <a:defRPr/>
              </a:pPr>
              <a:t>3/3/2010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CA1926A9-C081-44F1-A81E-8B4CCC642B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028FCCF-4E19-4393-800D-6B7FB53C1357}" type="datetimeFigureOut">
              <a:rPr lang="en-US"/>
              <a:pPr>
                <a:defRPr/>
              </a:pPr>
              <a:t>3/3/2010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037E3955-C5FF-4E3D-8592-AC9624CA363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9E2BDF9-2156-452E-9C26-EC6345628F55}" type="datetimeFigureOut">
              <a:rPr lang="en-US"/>
              <a:pPr>
                <a:defRPr/>
              </a:pPr>
              <a:t>3/3/2010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33709582-A1BA-4F9C-B30F-C1A9FC195F7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B5C5AEB0-9E76-48DD-B647-BDDE389CBB4F}" type="datetimeFigureOut">
              <a:rPr lang="en-US"/>
              <a:pPr>
                <a:defRPr/>
              </a:pPr>
              <a:t>3/3/2010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F05FF1E-A90E-4CBD-BEA5-365636F3019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a:p>
        </p:txBody>
      </p:sp>
      <p:sp>
        <p:nvSpPr>
          <p:cNvPr id="9" name="Date Placeholder 4"/>
          <p:cNvSpPr>
            <a:spLocks noGrp="1"/>
          </p:cNvSpPr>
          <p:nvPr>
            <p:ph type="dt" sz="half" idx="10"/>
          </p:nvPr>
        </p:nvSpPr>
        <p:spPr/>
        <p:txBody>
          <a:bodyPr/>
          <a:lstStyle>
            <a:lvl1pPr>
              <a:defRPr/>
            </a:lvl1pPr>
          </a:lstStyle>
          <a:p>
            <a:pPr>
              <a:defRPr/>
            </a:pPr>
            <a:fld id="{2F8A510B-2DED-4074-BB7F-27577E2D3C44}" type="datetimeFigureOut">
              <a:rPr lang="en-US"/>
              <a:pPr>
                <a:defRPr/>
              </a:pPr>
              <a:t>3/3/2010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8C800F0C-DEFE-40A8-912E-AB4DC207810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F39E78E7-5A0C-4C8B-8C36-D9208677949E}" type="datetimeFigureOut">
              <a:rPr lang="en-US"/>
              <a:pPr>
                <a:defRPr/>
              </a:pPr>
              <a:t>3/3/2010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8268B83B-A763-465C-BC1D-52FD36E72F2C}"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56" r:id="rId1"/>
    <p:sldLayoutId id="2147483748" r:id="rId2"/>
    <p:sldLayoutId id="2147483757" r:id="rId3"/>
    <p:sldLayoutId id="2147483749" r:id="rId4"/>
    <p:sldLayoutId id="2147483750" r:id="rId5"/>
    <p:sldLayoutId id="2147483751" r:id="rId6"/>
    <p:sldLayoutId id="2147483752" r:id="rId7"/>
    <p:sldLayoutId id="2147483753" r:id="rId8"/>
    <p:sldLayoutId id="2147483758" r:id="rId9"/>
    <p:sldLayoutId id="2147483754" r:id="rId10"/>
    <p:sldLayoutId id="2147483755"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media/audio1.wav"/></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audio" Target="file:///C:\Documents%20and%20Settings\Carlos\Local%20Settings\Temporary%20Internet%20Files\Content.IE5\QAOEU6Z2\MSj03882890000%5b1%5d.wav" TargetMode="Externa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fontAlgn="auto">
              <a:spcAft>
                <a:spcPts val="0"/>
              </a:spcAft>
              <a:defRPr/>
            </a:pPr>
            <a:r>
              <a:rPr lang="en-US" smtClean="0">
                <a:latin typeface="Storybook" pitchFamily="2" charset="0"/>
              </a:rPr>
              <a:t>Endangered Species Research Project</a:t>
            </a:r>
            <a:endParaRPr lang="en-US">
              <a:latin typeface="Storybook" pitchFamily="2" charset="0"/>
            </a:endParaRPr>
          </a:p>
        </p:txBody>
      </p:sp>
      <p:sp>
        <p:nvSpPr>
          <p:cNvPr id="3" name="Subtitle 2"/>
          <p:cNvSpPr>
            <a:spLocks noGrp="1"/>
          </p:cNvSpPr>
          <p:nvPr>
            <p:ph type="subTitle" idx="1"/>
          </p:nvPr>
        </p:nvSpPr>
        <p:spPr>
          <a:xfrm>
            <a:off x="533400" y="3228975"/>
            <a:ext cx="7854950" cy="1752600"/>
          </a:xfrm>
        </p:spPr>
        <p:txBody>
          <a:bodyPr>
            <a:normAutofit/>
          </a:bodyPr>
          <a:lstStyle/>
          <a:p>
            <a:pPr marR="0" algn="ctr">
              <a:lnSpc>
                <a:spcPct val="90000"/>
              </a:lnSpc>
            </a:pPr>
            <a:r>
              <a:rPr lang="en-US" sz="3300" smtClean="0">
                <a:latin typeface="Garamond" pitchFamily="18" charset="0"/>
                <a:cs typeface="Times New Roman" pitchFamily="18" charset="0"/>
              </a:rPr>
              <a:t>By</a:t>
            </a:r>
          </a:p>
          <a:p>
            <a:pPr marR="0" algn="ctr">
              <a:lnSpc>
                <a:spcPct val="90000"/>
              </a:lnSpc>
            </a:pPr>
            <a:r>
              <a:rPr lang="en-US" sz="3300" smtClean="0">
                <a:latin typeface="Garamond" pitchFamily="18" charset="0"/>
                <a:cs typeface="Times New Roman" pitchFamily="18" charset="0"/>
              </a:rPr>
              <a:t>Dan S.</a:t>
            </a:r>
          </a:p>
          <a:p>
            <a:pPr marR="0" algn="ctr">
              <a:lnSpc>
                <a:spcPct val="90000"/>
              </a:lnSpc>
            </a:pPr>
            <a:r>
              <a:rPr lang="en-US" sz="3300" smtClean="0">
                <a:latin typeface="Garamond" pitchFamily="18" charset="0"/>
                <a:cs typeface="Times New Roman" pitchFamily="18" charset="0"/>
              </a:rPr>
              <a:t>Core 2</a:t>
            </a:r>
          </a:p>
          <a:p>
            <a:pPr marR="0">
              <a:lnSpc>
                <a:spcPct val="90000"/>
              </a:lnSpc>
            </a:pPr>
            <a:endParaRPr lang="en-US" sz="2400" smtClean="0"/>
          </a:p>
        </p:txBody>
      </p:sp>
      <p:pic>
        <p:nvPicPr>
          <p:cNvPr id="6" name="MSj00746900000[1].wav">
            <a:hlinkClick r:id="" action="ppaction://media"/>
          </p:cNvPr>
          <p:cNvPicPr>
            <a:picLocks noRot="1" noChangeAspect="1"/>
          </p:cNvPicPr>
          <p:nvPr>
            <a:wavAudioFile r:embed="rId1" name="MSj00746900000[1].wav"/>
          </p:nvPr>
        </p:nvPicPr>
        <p:blipFill>
          <a:blip r:embed="rId3"/>
          <a:srcRect/>
          <a:stretch>
            <a:fillRect/>
          </a:stretch>
        </p:blipFill>
        <p:spPr bwMode="auto">
          <a:xfrm>
            <a:off x="0" y="6553200"/>
            <a:ext cx="304800" cy="30480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83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14400"/>
            <a:ext cx="8686800" cy="1066800"/>
          </a:xfrm>
        </p:spPr>
        <p:txBody>
          <a:bodyPr/>
          <a:lstStyle/>
          <a:p>
            <a:pPr fontAlgn="auto">
              <a:spcAft>
                <a:spcPts val="0"/>
              </a:spcAft>
              <a:defRPr/>
            </a:pPr>
            <a:r>
              <a:rPr lang="en-US" smtClean="0">
                <a:latin typeface="Garamond" pitchFamily="18" charset="0"/>
              </a:rPr>
              <a:t>Blue Whale</a:t>
            </a:r>
            <a:endParaRPr lang="en-US">
              <a:latin typeface="Garamond" pitchFamily="18" charset="0"/>
            </a:endParaRPr>
          </a:p>
        </p:txBody>
      </p:sp>
      <p:sp>
        <p:nvSpPr>
          <p:cNvPr id="3" name="Subtitle 2"/>
          <p:cNvSpPr>
            <a:spLocks noGrp="1"/>
          </p:cNvSpPr>
          <p:nvPr>
            <p:ph type="subTitle" idx="1"/>
          </p:nvPr>
        </p:nvSpPr>
        <p:spPr>
          <a:xfrm>
            <a:off x="533400" y="4191000"/>
            <a:ext cx="7854950" cy="2667000"/>
          </a:xfrm>
        </p:spPr>
        <p:txBody>
          <a:bodyPr>
            <a:normAutofit/>
          </a:bodyPr>
          <a:lstStyle/>
          <a:p>
            <a:pPr marR="0"/>
            <a:endParaRPr lang="en-US" sz="2400" smtClean="0"/>
          </a:p>
          <a:p>
            <a:pPr marR="0" algn="ctr"/>
            <a:r>
              <a:rPr lang="en-US" sz="5600" smtClean="0">
                <a:latin typeface="Storybook"/>
              </a:rPr>
              <a:t>Keep the Blue Whale in the Big Blue!</a:t>
            </a:r>
          </a:p>
        </p:txBody>
      </p:sp>
      <p:pic>
        <p:nvPicPr>
          <p:cNvPr id="15363" name="Picture 2"/>
          <p:cNvPicPr>
            <a:picLocks noChangeAspect="1" noChangeArrowheads="1"/>
          </p:cNvPicPr>
          <p:nvPr/>
        </p:nvPicPr>
        <p:blipFill>
          <a:blip r:embed="rId3"/>
          <a:srcRect/>
          <a:stretch>
            <a:fillRect/>
          </a:stretch>
        </p:blipFill>
        <p:spPr bwMode="auto">
          <a:xfrm>
            <a:off x="0" y="1295400"/>
            <a:ext cx="4876800" cy="3352800"/>
          </a:xfrm>
          <a:prstGeom prst="rect">
            <a:avLst/>
          </a:prstGeom>
          <a:noFill/>
          <a:ln w="9525">
            <a:noFill/>
            <a:miter lim="800000"/>
            <a:headEnd/>
            <a:tailEnd/>
          </a:ln>
        </p:spPr>
      </p:pic>
      <p:pic>
        <p:nvPicPr>
          <p:cNvPr id="6" name="MSj00746900000[1].wav">
            <a:hlinkClick r:id="" action="ppaction://media"/>
          </p:cNvPr>
          <p:cNvPicPr>
            <a:picLocks noRot="1" noChangeAspect="1"/>
          </p:cNvPicPr>
          <p:nvPr>
            <a:wavAudioFile r:embed="rId1" name="MSj00746900000[1].wav"/>
          </p:nvPr>
        </p:nvPicPr>
        <p:blipFill>
          <a:blip r:embed="rId4"/>
          <a:srcRect/>
          <a:stretch>
            <a:fillRect/>
          </a:stretch>
        </p:blipFill>
        <p:spPr bwMode="auto">
          <a:xfrm>
            <a:off x="0" y="6553200"/>
            <a:ext cx="304800" cy="30480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83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52400" y="457200"/>
            <a:ext cx="8839200" cy="1389888"/>
          </a:xfrm>
          <a:solidFill>
            <a:srgbClr val="0070C0"/>
          </a:solidFill>
          <a:ln/>
          <a:effectLst>
            <a:glow rad="101600">
              <a:schemeClr val="accent5">
                <a:satMod val="175000"/>
                <a:alpha val="40000"/>
              </a:schemeClr>
            </a:glow>
          </a:effectLst>
        </p:spPr>
        <p:txBody>
          <a:bodyPr>
            <a:normAutofit fontScale="90000"/>
          </a:bodyPr>
          <a:lstStyle/>
          <a:p>
            <a:pPr fontAlgn="auto">
              <a:spcAft>
                <a:spcPts val="0"/>
              </a:spcAft>
              <a:defRPr/>
            </a:pPr>
            <a:r>
              <a:rPr lang="en-US" b="1" smtClean="0">
                <a:solidFill>
                  <a:schemeClr val="bg1"/>
                </a:solidFill>
                <a:latin typeface="Garamond" pitchFamily="18" charset="0"/>
              </a:rPr>
              <a:t>The scientific name for the Blue Whale is </a:t>
            </a:r>
            <a:r>
              <a:rPr lang="en-US" sz="5400" b="1" smtClean="0">
                <a:solidFill>
                  <a:srgbClr val="FFFF00"/>
                </a:solidFill>
                <a:latin typeface="Garamond" pitchFamily="18" charset="0"/>
              </a:rPr>
              <a:t>Balaenoptera musculus.</a:t>
            </a:r>
            <a:endParaRPr lang="en-US" b="1">
              <a:solidFill>
                <a:srgbClr val="FFFF00"/>
              </a:solidFill>
              <a:latin typeface="Garamond" pitchFamily="18" charset="0"/>
            </a:endParaRPr>
          </a:p>
        </p:txBody>
      </p:sp>
      <p:sp>
        <p:nvSpPr>
          <p:cNvPr id="16389" name="Content Placeholder 5"/>
          <p:cNvSpPr>
            <a:spLocks noGrp="1"/>
          </p:cNvSpPr>
          <p:nvPr>
            <p:ph idx="1"/>
          </p:nvPr>
        </p:nvSpPr>
        <p:spPr/>
        <p:txBody>
          <a:bodyPr/>
          <a:lstStyle/>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r>
              <a:rPr lang="en-US" smtClean="0"/>
              <a:t>                   </a:t>
            </a:r>
          </a:p>
          <a:p>
            <a:pPr>
              <a:buFont typeface="Wingdings 2" pitchFamily="18" charset="2"/>
              <a:buNone/>
            </a:pPr>
            <a:r>
              <a:rPr lang="en-US" smtClean="0"/>
              <a:t>                 </a:t>
            </a:r>
            <a:endParaRPr lang="en-US" sz="4000" smtClean="0"/>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r>
              <a:rPr lang="en-US" smtClean="0"/>
              <a:t>                               </a:t>
            </a:r>
            <a:endParaRPr lang="en-US" sz="4000" smtClean="0"/>
          </a:p>
          <a:p>
            <a:pPr>
              <a:buFont typeface="Wingdings 2" pitchFamily="18" charset="2"/>
              <a:buNone/>
            </a:pPr>
            <a:endParaRPr lang="en-US" smtClean="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4" descr="C:\Documents and Settings\Carlos\Local Settings\Temporary Internet Files\Content.IE5\MW8YEOOD\MCj02922040000[1].wmf"/>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57200" y="0"/>
            <a:ext cx="8229600" cy="990600"/>
          </a:xfrm>
          <a:noFill/>
          <a:ln/>
          <a:effectLst>
            <a:glow rad="63500">
              <a:schemeClr val="accent1">
                <a:satMod val="175000"/>
                <a:alpha val="40000"/>
              </a:schemeClr>
            </a:glow>
          </a:effectLst>
        </p:spPr>
        <p:txBody>
          <a:bodyPr>
            <a:normAutofit fontScale="90000"/>
          </a:bodyPr>
          <a:lstStyle/>
          <a:p>
            <a:pPr algn="ctr" fontAlgn="auto">
              <a:spcAft>
                <a:spcPts val="0"/>
              </a:spcAft>
              <a:defRPr/>
            </a:pPr>
            <a:r>
              <a:rPr lang="en-US" sz="6000" b="1" smtClean="0">
                <a:solidFill>
                  <a:schemeClr val="accent2"/>
                </a:solidFill>
                <a:latin typeface="Garamond" pitchFamily="18" charset="0"/>
              </a:rPr>
              <a:t>Description of the habitat</a:t>
            </a:r>
            <a:endParaRPr lang="en-US" sz="6000" b="1">
              <a:solidFill>
                <a:schemeClr val="accent2"/>
              </a:solidFill>
              <a:latin typeface="Garamond" pitchFamily="18" charset="0"/>
            </a:endParaRPr>
          </a:p>
        </p:txBody>
      </p:sp>
      <p:sp>
        <p:nvSpPr>
          <p:cNvPr id="3" name="Content Placeholder 2"/>
          <p:cNvSpPr>
            <a:spLocks noGrp="1"/>
          </p:cNvSpPr>
          <p:nvPr>
            <p:ph idx="1"/>
          </p:nvPr>
        </p:nvSpPr>
        <p:spPr>
          <a:xfrm>
            <a:off x="381000" y="2438400"/>
            <a:ext cx="8763000" cy="3429000"/>
          </a:xfrm>
          <a:noFill/>
          <a:ln/>
          <a:effectLst>
            <a:glow rad="139700">
              <a:schemeClr val="accent1">
                <a:satMod val="175000"/>
                <a:alpha val="40000"/>
              </a:schemeClr>
            </a:glow>
          </a:effectLst>
        </p:spPr>
        <p:txBody>
          <a:bodyPr>
            <a:normAutofit lnSpcReduction="10000"/>
          </a:bodyPr>
          <a:lstStyle/>
          <a:p>
            <a:pPr marL="274320" indent="-274320" algn="just" fontAlgn="auto">
              <a:spcAft>
                <a:spcPts val="0"/>
              </a:spcAft>
              <a:buClr>
                <a:schemeClr val="accent3"/>
              </a:buClr>
              <a:buFont typeface="Wingdings 2"/>
              <a:buNone/>
              <a:defRPr/>
            </a:pPr>
            <a:endParaRPr lang="en-US" smtClean="0">
              <a:solidFill>
                <a:srgbClr val="C00000"/>
              </a:solidFill>
            </a:endParaRPr>
          </a:p>
          <a:p>
            <a:pPr marL="274320" indent="-274320" algn="ctr" fontAlgn="auto">
              <a:spcAft>
                <a:spcPts val="0"/>
              </a:spcAft>
              <a:buClr>
                <a:schemeClr val="accent3"/>
              </a:buClr>
              <a:buFont typeface="Wingdings 2"/>
              <a:buNone/>
              <a:defRPr/>
            </a:pPr>
            <a:r>
              <a:rPr lang="en-US" sz="4000" b="1" smtClean="0">
                <a:solidFill>
                  <a:srgbClr val="FFFF00"/>
                </a:solidFill>
                <a:latin typeface="Garamond" pitchFamily="18" charset="0"/>
              </a:rPr>
              <a:t>The habitat for the blue whale is almost every ocean on earth.  The lowest number of blue whales is in the North Atlantic Ocean, but most live in the southern hemisphere.</a:t>
            </a:r>
          </a:p>
        </p:txBody>
      </p:sp>
      <p:pic>
        <p:nvPicPr>
          <p:cNvPr id="7" name="MSj03882890000[1].wav">
            <a:hlinkClick r:id="" action="ppaction://media"/>
          </p:cNvPr>
          <p:cNvPicPr>
            <a:picLocks noRot="1" noChangeAspect="1"/>
          </p:cNvPicPr>
          <p:nvPr>
            <a:audioFile r:link="rId1"/>
          </p:nvPr>
        </p:nvPicPr>
        <p:blipFill>
          <a:blip r:embed="rId4"/>
          <a:srcRect/>
          <a:stretch>
            <a:fillRect/>
          </a:stretch>
        </p:blipFill>
        <p:spPr bwMode="auto">
          <a:xfrm>
            <a:off x="8839200" y="0"/>
            <a:ext cx="304800" cy="304800"/>
          </a:xfrm>
          <a:prstGeom prst="rect">
            <a:avLst/>
          </a:prstGeom>
          <a:noFill/>
          <a:ln w="9525">
            <a:noFill/>
            <a:miter lim="800000"/>
            <a:headEnd/>
            <a:tailEnd/>
          </a:ln>
        </p:spPr>
      </p:pic>
      <p:pic>
        <p:nvPicPr>
          <p:cNvPr id="17417" name="Picture 5" descr="C:\Documents and Settings\Carlos\Local Settings\Temporary Internet Files\Content.IE5\LLM8J2AU\MPj04372430000[1].jpg"/>
          <p:cNvPicPr>
            <a:picLocks noChangeAspect="1" noChangeArrowheads="1"/>
          </p:cNvPicPr>
          <p:nvPr/>
        </p:nvPicPr>
        <p:blipFill>
          <a:blip r:embed="rId5"/>
          <a:srcRect/>
          <a:stretch>
            <a:fillRect/>
          </a:stretch>
        </p:blipFill>
        <p:spPr bwMode="auto">
          <a:xfrm>
            <a:off x="7924800" y="1066800"/>
            <a:ext cx="990600" cy="91440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59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8" descr="http://jonbowermaster.com/blog/wp-content/uploads/2009/01/kaikoura-krill-520783-sw.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34" name="Title 1"/>
          <p:cNvSpPr>
            <a:spLocks noGrp="1"/>
          </p:cNvSpPr>
          <p:nvPr>
            <p:ph type="title"/>
          </p:nvPr>
        </p:nvSpPr>
        <p:spPr>
          <a:xfrm>
            <a:off x="381000" y="0"/>
            <a:ext cx="8305800" cy="2057400"/>
          </a:xfrm>
        </p:spPr>
        <p:txBody>
          <a:bodyPr/>
          <a:lstStyle/>
          <a:p>
            <a:r>
              <a:rPr lang="en-US" b="1" smtClean="0">
                <a:solidFill>
                  <a:schemeClr val="bg1"/>
                </a:solidFill>
                <a:latin typeface="Garamond" pitchFamily="18" charset="0"/>
              </a:rPr>
              <a:t>Interesting facts about the Blue Whale</a:t>
            </a:r>
            <a:r>
              <a:rPr lang="en-US" b="1" smtClean="0">
                <a:solidFill>
                  <a:schemeClr val="bg1"/>
                </a:solidFill>
              </a:rPr>
              <a:t>:</a:t>
            </a:r>
          </a:p>
        </p:txBody>
      </p:sp>
      <p:sp>
        <p:nvSpPr>
          <p:cNvPr id="11" name="Content Placeholder 10"/>
          <p:cNvSpPr>
            <a:spLocks noGrp="1"/>
          </p:cNvSpPr>
          <p:nvPr>
            <p:ph idx="1"/>
          </p:nvPr>
        </p:nvSpPr>
        <p:spPr>
          <a:xfrm>
            <a:off x="457200" y="2286000"/>
            <a:ext cx="8229600" cy="4572000"/>
          </a:xfrm>
        </p:spPr>
        <p:txBody>
          <a:bodyPr>
            <a:normAutofit/>
          </a:bodyPr>
          <a:lstStyle/>
          <a:p>
            <a:pPr marL="274320" indent="-274320" fontAlgn="auto">
              <a:spcAft>
                <a:spcPts val="0"/>
              </a:spcAft>
              <a:buClr>
                <a:schemeClr val="accent3"/>
              </a:buClr>
              <a:buFont typeface="Wingdings 2"/>
              <a:buChar char=""/>
              <a:defRPr/>
            </a:pPr>
            <a:r>
              <a:rPr lang="en-US" sz="4000" b="1" smtClean="0">
                <a:solidFill>
                  <a:schemeClr val="tx2">
                    <a:lumMod val="50000"/>
                  </a:schemeClr>
                </a:solidFill>
                <a:latin typeface="Garamond" pitchFamily="18" charset="0"/>
              </a:rPr>
              <a:t>It is the largest mammal on earth.</a:t>
            </a:r>
          </a:p>
          <a:p>
            <a:pPr marL="274320" indent="-274320" fontAlgn="auto">
              <a:spcAft>
                <a:spcPts val="0"/>
              </a:spcAft>
              <a:buClr>
                <a:schemeClr val="accent3"/>
              </a:buClr>
              <a:buFont typeface="Wingdings 2"/>
              <a:buChar char=""/>
              <a:defRPr/>
            </a:pPr>
            <a:r>
              <a:rPr lang="en-US" sz="4000" b="1" smtClean="0">
                <a:solidFill>
                  <a:schemeClr val="tx2">
                    <a:lumMod val="50000"/>
                  </a:schemeClr>
                </a:solidFill>
                <a:latin typeface="Garamond" pitchFamily="18" charset="0"/>
              </a:rPr>
              <a:t>It eats plankton and krill, fish that are a lot smaller than itself.</a:t>
            </a:r>
          </a:p>
          <a:p>
            <a:pPr marL="274320" indent="-274320" fontAlgn="auto">
              <a:spcAft>
                <a:spcPts val="0"/>
              </a:spcAft>
              <a:buClr>
                <a:schemeClr val="accent3"/>
              </a:buClr>
              <a:buFont typeface="Wingdings 2"/>
              <a:buChar char=""/>
              <a:defRPr/>
            </a:pPr>
            <a:r>
              <a:rPr lang="en-US" sz="4000" b="1" smtClean="0">
                <a:solidFill>
                  <a:schemeClr val="tx2">
                    <a:lumMod val="50000"/>
                  </a:schemeClr>
                </a:solidFill>
                <a:latin typeface="Garamond" pitchFamily="18" charset="0"/>
              </a:rPr>
              <a:t>Its swimming speed can reach 30 km/h.</a:t>
            </a:r>
            <a:endParaRPr lang="en-US" sz="4000" b="1">
              <a:solidFill>
                <a:schemeClr val="tx2">
                  <a:lumMod val="50000"/>
                </a:schemeClr>
              </a:solidFill>
              <a:latin typeface="Garamond" pitchFamily="18" charset="0"/>
            </a:endParaRPr>
          </a:p>
        </p:txBody>
      </p:sp>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descr="C:\Documents and Settings\Carlos\Local Settings\Temporary Internet Files\Content.IE5\LF8V8NYS\MPj02894340000[1].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0"/>
            <a:ext cx="9144000" cy="838200"/>
          </a:xfrm>
        </p:spPr>
        <p:txBody>
          <a:bodyPr>
            <a:normAutofit fontScale="90000"/>
          </a:bodyPr>
          <a:lstStyle/>
          <a:p>
            <a:pPr fontAlgn="auto">
              <a:spcAft>
                <a:spcPts val="0"/>
              </a:spcAft>
              <a:defRPr/>
            </a:pPr>
            <a:r>
              <a:rPr lang="en-US" b="1" smtClean="0">
                <a:solidFill>
                  <a:srgbClr val="FFFF00"/>
                </a:solidFill>
                <a:latin typeface="Garamond" pitchFamily="18" charset="0"/>
              </a:rPr>
              <a:t>Why is the Blue Whale endangered?</a:t>
            </a:r>
            <a:endParaRPr lang="en-US" b="1">
              <a:solidFill>
                <a:srgbClr val="FFFF00"/>
              </a:solidFill>
              <a:latin typeface="Garamond" pitchFamily="18" charset="0"/>
            </a:endParaRPr>
          </a:p>
        </p:txBody>
      </p:sp>
      <p:sp>
        <p:nvSpPr>
          <p:cNvPr id="19459" name="Content Placeholder 4"/>
          <p:cNvSpPr>
            <a:spLocks noGrp="1"/>
          </p:cNvSpPr>
          <p:nvPr>
            <p:ph idx="1"/>
          </p:nvPr>
        </p:nvSpPr>
        <p:spPr>
          <a:xfrm>
            <a:off x="457200" y="1600200"/>
            <a:ext cx="8229600" cy="4724400"/>
          </a:xfrm>
        </p:spPr>
        <p:txBody>
          <a:bodyPr/>
          <a:lstStyle/>
          <a:p>
            <a:endParaRPr lang="en-US" sz="3200" b="1" smtClean="0">
              <a:solidFill>
                <a:srgbClr val="FFFF00"/>
              </a:solidFill>
              <a:latin typeface="Garamond" pitchFamily="18" charset="0"/>
            </a:endParaRPr>
          </a:p>
          <a:p>
            <a:endParaRPr lang="en-US" sz="3200" b="1" smtClean="0">
              <a:solidFill>
                <a:srgbClr val="FFFF00"/>
              </a:solidFill>
              <a:latin typeface="Garamond" pitchFamily="18" charset="0"/>
            </a:endParaRPr>
          </a:p>
          <a:p>
            <a:r>
              <a:rPr lang="en-US" sz="3200" b="1" smtClean="0">
                <a:solidFill>
                  <a:srgbClr val="FFFF00"/>
                </a:solidFill>
                <a:latin typeface="Garamond" pitchFamily="18" charset="0"/>
              </a:rPr>
              <a:t>People hunt it for blubber.</a:t>
            </a:r>
          </a:p>
          <a:p>
            <a:endParaRPr lang="en-US" sz="3200" b="1" smtClean="0">
              <a:solidFill>
                <a:srgbClr val="FFFF00"/>
              </a:solidFill>
              <a:latin typeface="Garamond" pitchFamily="18" charset="0"/>
            </a:endParaRPr>
          </a:p>
          <a:p>
            <a:r>
              <a:rPr lang="en-US" sz="3200" b="1" smtClean="0">
                <a:solidFill>
                  <a:srgbClr val="FFFF00"/>
                </a:solidFill>
                <a:latin typeface="Garamond" pitchFamily="18" charset="0"/>
              </a:rPr>
              <a:t>People are polluting its habitat.</a:t>
            </a:r>
          </a:p>
          <a:p>
            <a:endParaRPr lang="en-US" sz="3200" b="1" smtClean="0">
              <a:solidFill>
                <a:srgbClr val="FFFF00"/>
              </a:solidFill>
              <a:latin typeface="Garamond" pitchFamily="18" charset="0"/>
            </a:endParaRPr>
          </a:p>
          <a:p>
            <a:r>
              <a:rPr lang="en-US" sz="3200" b="1" smtClean="0">
                <a:solidFill>
                  <a:srgbClr val="FFFF00"/>
                </a:solidFill>
                <a:latin typeface="Garamond" pitchFamily="18" charset="0"/>
              </a:rPr>
              <a:t>Climate change affects its habitat and food resources</a:t>
            </a:r>
            <a:r>
              <a:rPr lang="en-US" sz="3200" b="1" smtClean="0">
                <a:solidFill>
                  <a:srgbClr val="FFFF00"/>
                </a:solidFill>
              </a:rPr>
              <a:t>.</a:t>
            </a:r>
          </a:p>
        </p:txBody>
      </p:sp>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382000" cy="1295400"/>
          </a:xfrm>
          <a:solidFill>
            <a:schemeClr val="accent2">
              <a:lumMod val="60000"/>
              <a:lumOff val="40000"/>
            </a:schemeClr>
          </a:solidFill>
          <a:ln/>
          <a:effectLst>
            <a:glow rad="228600">
              <a:schemeClr val="accent4">
                <a:satMod val="175000"/>
                <a:alpha val="40000"/>
              </a:schemeClr>
            </a:glow>
          </a:effectLst>
        </p:spPr>
        <p:txBody>
          <a:bodyPr>
            <a:normAutofit fontScale="90000"/>
          </a:bodyPr>
          <a:lstStyle/>
          <a:p>
            <a:pPr fontAlgn="auto">
              <a:spcAft>
                <a:spcPts val="0"/>
              </a:spcAft>
              <a:defRPr/>
            </a:pPr>
            <a:r>
              <a:rPr lang="en-US" b="1" smtClean="0">
                <a:solidFill>
                  <a:schemeClr val="accent1">
                    <a:lumMod val="50000"/>
                  </a:schemeClr>
                </a:solidFill>
                <a:latin typeface="Garamond" pitchFamily="18" charset="0"/>
              </a:rPr>
              <a:t>Why it is important to save the Blue Whale?</a:t>
            </a:r>
            <a:endParaRPr lang="en-US" b="1">
              <a:solidFill>
                <a:schemeClr val="accent1">
                  <a:lumMod val="50000"/>
                </a:schemeClr>
              </a:solidFill>
              <a:latin typeface="Garamond" pitchFamily="18" charset="0"/>
            </a:endParaRPr>
          </a:p>
        </p:txBody>
      </p:sp>
      <p:sp>
        <p:nvSpPr>
          <p:cNvPr id="21509" name="Content Placeholder 2"/>
          <p:cNvSpPr>
            <a:spLocks noGrp="1"/>
          </p:cNvSpPr>
          <p:nvPr>
            <p:ph idx="1"/>
          </p:nvPr>
        </p:nvSpPr>
        <p:spPr/>
        <p:txBody>
          <a:bodyPr/>
          <a:lstStyle/>
          <a:p>
            <a:endParaRPr lang="en-US" sz="3200" smtClean="0">
              <a:latin typeface="Garamond" pitchFamily="18" charset="0"/>
            </a:endParaRPr>
          </a:p>
          <a:p>
            <a:r>
              <a:rPr lang="en-US" sz="3200" b="1" smtClean="0">
                <a:solidFill>
                  <a:srgbClr val="FFFF00"/>
                </a:solidFill>
                <a:latin typeface="Garamond" pitchFamily="18" charset="0"/>
              </a:rPr>
              <a:t>It is the largest mammal on our planet.</a:t>
            </a:r>
          </a:p>
          <a:p>
            <a:endParaRPr lang="en-US" sz="3200" b="1" smtClean="0">
              <a:solidFill>
                <a:srgbClr val="FFFF00"/>
              </a:solidFill>
              <a:latin typeface="Garamond" pitchFamily="18" charset="0"/>
            </a:endParaRPr>
          </a:p>
          <a:p>
            <a:r>
              <a:rPr lang="en-US" sz="3200" b="1" smtClean="0">
                <a:solidFill>
                  <a:srgbClr val="FFFF00"/>
                </a:solidFill>
                <a:latin typeface="Garamond" pitchFamily="18" charset="0"/>
              </a:rPr>
              <a:t>It keeps the plankton and krill population balanced.</a:t>
            </a:r>
          </a:p>
          <a:p>
            <a:endParaRPr lang="en-US" sz="3200" b="1" smtClean="0">
              <a:solidFill>
                <a:srgbClr val="FFFF00"/>
              </a:solidFill>
              <a:latin typeface="Garamond" pitchFamily="18" charset="0"/>
            </a:endParaRPr>
          </a:p>
          <a:p>
            <a:r>
              <a:rPr lang="en-US" sz="3200" b="1" smtClean="0">
                <a:solidFill>
                  <a:srgbClr val="FFFF00"/>
                </a:solidFill>
                <a:latin typeface="Garamond" pitchFamily="18" charset="0"/>
              </a:rPr>
              <a:t>It is not a threat to humans.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9000" r="-9000"/>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228600"/>
            <a:ext cx="8229600" cy="1619250"/>
          </a:xfrm>
        </p:spPr>
        <p:txBody>
          <a:bodyPr>
            <a:normAutofit/>
          </a:bodyPr>
          <a:lstStyle/>
          <a:p>
            <a:pPr fontAlgn="auto">
              <a:spcAft>
                <a:spcPts val="0"/>
              </a:spcAft>
              <a:defRPr/>
            </a:pPr>
            <a:r>
              <a:rPr lang="en-US" b="1" smtClean="0">
                <a:solidFill>
                  <a:schemeClr val="tx2">
                    <a:lumMod val="40000"/>
                    <a:lumOff val="60000"/>
                  </a:schemeClr>
                </a:solidFill>
                <a:latin typeface="Garamond" pitchFamily="18" charset="0"/>
              </a:rPr>
              <a:t>Solutions to help the Blue Whale survive.</a:t>
            </a:r>
            <a:endParaRPr lang="en-US" b="1">
              <a:solidFill>
                <a:schemeClr val="tx2">
                  <a:lumMod val="40000"/>
                  <a:lumOff val="60000"/>
                </a:schemeClr>
              </a:solidFill>
              <a:latin typeface="Garamond" pitchFamily="18" charset="0"/>
            </a:endParaRPr>
          </a:p>
        </p:txBody>
      </p:sp>
      <p:sp>
        <p:nvSpPr>
          <p:cNvPr id="22531" name="Content Placeholder 6"/>
          <p:cNvSpPr>
            <a:spLocks noGrp="1"/>
          </p:cNvSpPr>
          <p:nvPr>
            <p:ph idx="1"/>
          </p:nvPr>
        </p:nvSpPr>
        <p:spPr/>
        <p:txBody>
          <a:bodyPr/>
          <a:lstStyle/>
          <a:p>
            <a:endParaRPr lang="en-US" smtClean="0"/>
          </a:p>
          <a:p>
            <a:endParaRPr lang="en-US" smtClean="0"/>
          </a:p>
          <a:p>
            <a:endParaRPr lang="en-US" sz="3200" b="1" smtClean="0">
              <a:solidFill>
                <a:schemeClr val="bg1"/>
              </a:solidFill>
              <a:latin typeface="Garamond" pitchFamily="18" charset="0"/>
            </a:endParaRPr>
          </a:p>
          <a:p>
            <a:r>
              <a:rPr lang="en-US" sz="3200" b="1" smtClean="0">
                <a:solidFill>
                  <a:schemeClr val="bg1"/>
                </a:solidFill>
                <a:latin typeface="Garamond" pitchFamily="18" charset="0"/>
              </a:rPr>
              <a:t>Stop polluting the oceans.</a:t>
            </a:r>
          </a:p>
          <a:p>
            <a:endParaRPr lang="en-US" sz="3200" b="1" smtClean="0">
              <a:solidFill>
                <a:schemeClr val="bg1"/>
              </a:solidFill>
              <a:latin typeface="Garamond" pitchFamily="18" charset="0"/>
            </a:endParaRPr>
          </a:p>
          <a:p>
            <a:r>
              <a:rPr lang="en-US" sz="3200" b="1" smtClean="0">
                <a:solidFill>
                  <a:schemeClr val="bg1"/>
                </a:solidFill>
                <a:latin typeface="Garamond" pitchFamily="18" charset="0"/>
              </a:rPr>
              <a:t>Stop ALL whaling.</a:t>
            </a:r>
          </a:p>
          <a:p>
            <a:pPr>
              <a:buFont typeface="Wingdings 2" pitchFamily="18" charset="2"/>
              <a:buNone/>
            </a:pPr>
            <a:endParaRPr lang="en-US" smtClean="0"/>
          </a:p>
          <a:p>
            <a:endParaRPr lang="en-US" smtClean="0"/>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85800"/>
          </a:xfrm>
        </p:spPr>
        <p:txBody>
          <a:bodyPr>
            <a:normAutofit fontScale="90000"/>
          </a:bodyPr>
          <a:lstStyle/>
          <a:p>
            <a:pPr algn="ctr" fontAlgn="auto">
              <a:spcAft>
                <a:spcPts val="0"/>
              </a:spcAft>
              <a:defRPr/>
            </a:pPr>
            <a:r>
              <a:rPr lang="en-US" smtClean="0">
                <a:solidFill>
                  <a:schemeClr val="tx1"/>
                </a:solidFill>
                <a:latin typeface="Garamond" pitchFamily="18" charset="0"/>
              </a:rPr>
              <a:t>Research Sources</a:t>
            </a:r>
            <a:endParaRPr lang="en-US">
              <a:solidFill>
                <a:schemeClr val="tx1"/>
              </a:solidFill>
              <a:latin typeface="Garamond" pitchFamily="18" charset="0"/>
            </a:endParaRPr>
          </a:p>
        </p:txBody>
      </p:sp>
      <p:sp>
        <p:nvSpPr>
          <p:cNvPr id="3" name="Content Placeholder 2"/>
          <p:cNvSpPr>
            <a:spLocks noGrp="1"/>
          </p:cNvSpPr>
          <p:nvPr>
            <p:ph idx="1"/>
          </p:nvPr>
        </p:nvSpPr>
        <p:spPr/>
        <p:txBody>
          <a:bodyPr>
            <a:normAutofit fontScale="92500" lnSpcReduction="10000"/>
          </a:bodyPr>
          <a:lstStyle/>
          <a:p>
            <a:pPr marL="514350" indent="-514350" fontAlgn="auto">
              <a:spcAft>
                <a:spcPts val="0"/>
              </a:spcAft>
              <a:buClr>
                <a:schemeClr val="tx1"/>
              </a:buClr>
              <a:buFont typeface="Wingdings 2"/>
              <a:buNone/>
              <a:defRPr/>
            </a:pPr>
            <a:endParaRPr lang="en-US" sz="2000" smtClean="0">
              <a:latin typeface="Garamond" pitchFamily="18" charset="0"/>
            </a:endParaRPr>
          </a:p>
          <a:p>
            <a:pPr marL="514350" indent="-514350" fontAlgn="auto">
              <a:spcAft>
                <a:spcPts val="0"/>
              </a:spcAft>
              <a:buClr>
                <a:schemeClr val="tx1"/>
              </a:buClr>
              <a:buFont typeface="Wingdings 2"/>
              <a:buNone/>
              <a:defRPr/>
            </a:pPr>
            <a:r>
              <a:rPr lang="en-US" sz="2000" smtClean="0">
                <a:latin typeface="Garamond" pitchFamily="18" charset="0"/>
              </a:rPr>
              <a:t>	NJ Division of Fish &amp; Wildlife</a:t>
            </a:r>
          </a:p>
          <a:p>
            <a:pPr marL="514350" indent="-514350" fontAlgn="auto">
              <a:spcAft>
                <a:spcPts val="0"/>
              </a:spcAft>
              <a:buClr>
                <a:schemeClr val="tx1"/>
              </a:buClr>
              <a:buFont typeface="Wingdings 2"/>
              <a:buNone/>
              <a:defRPr/>
            </a:pPr>
            <a:r>
              <a:rPr lang="en-US" sz="2000" smtClean="0">
                <a:latin typeface="Garamond" pitchFamily="18" charset="0"/>
              </a:rPr>
              <a:t>     	Nov. 12, 2009; &lt;http://www.njfishandwildlife.com/tandespp.htm&gt;</a:t>
            </a:r>
            <a:endParaRPr lang="en-US" sz="2000" u="sng" smtClean="0">
              <a:solidFill>
                <a:srgbClr val="0070C0"/>
              </a:solidFill>
              <a:latin typeface="Garamond" pitchFamily="18" charset="0"/>
            </a:endParaRPr>
          </a:p>
          <a:p>
            <a:pPr marL="514350" indent="-514350" fontAlgn="auto">
              <a:spcAft>
                <a:spcPts val="0"/>
              </a:spcAft>
              <a:buClr>
                <a:schemeClr val="tx1"/>
              </a:buClr>
              <a:buFont typeface="Wingdings 2"/>
              <a:buNone/>
              <a:defRPr/>
            </a:pPr>
            <a:r>
              <a:rPr lang="en-US" sz="2000" smtClean="0">
                <a:latin typeface="Garamond" pitchFamily="18" charset="0"/>
              </a:rPr>
              <a:t>  </a:t>
            </a:r>
          </a:p>
          <a:p>
            <a:pPr marL="514350" indent="-514350" fontAlgn="auto">
              <a:spcAft>
                <a:spcPts val="0"/>
              </a:spcAft>
              <a:buClr>
                <a:schemeClr val="tx1"/>
              </a:buClr>
              <a:buFont typeface="Wingdings 2"/>
              <a:buNone/>
              <a:defRPr/>
            </a:pPr>
            <a:r>
              <a:rPr lang="en-US" sz="2000" smtClean="0">
                <a:latin typeface="Garamond" pitchFamily="18" charset="0"/>
              </a:rPr>
              <a:t>    	 Whales On-Line</a:t>
            </a:r>
          </a:p>
          <a:p>
            <a:pPr marL="514350" indent="-514350" fontAlgn="auto">
              <a:spcAft>
                <a:spcPts val="0"/>
              </a:spcAft>
              <a:buClr>
                <a:schemeClr val="tx1"/>
              </a:buClr>
              <a:buFont typeface="Wingdings 2"/>
              <a:buNone/>
              <a:defRPr/>
            </a:pPr>
            <a:r>
              <a:rPr lang="en-US" sz="2000" smtClean="0">
                <a:latin typeface="Garamond" pitchFamily="18" charset="0"/>
              </a:rPr>
              <a:t>      	Nov. 12, 2009;  &lt;http://www.baleinesendirect.net/eng/FSC.html?sct=2&amp;pag=2-6-3.html&gt;</a:t>
            </a:r>
          </a:p>
          <a:p>
            <a:pPr marL="514350" indent="-514350" fontAlgn="auto">
              <a:spcAft>
                <a:spcPts val="0"/>
              </a:spcAft>
              <a:buClr>
                <a:schemeClr val="tx1"/>
              </a:buClr>
              <a:buFont typeface="Wingdings 2"/>
              <a:buNone/>
              <a:defRPr/>
            </a:pPr>
            <a:endParaRPr lang="en-US" sz="2000" smtClean="0">
              <a:latin typeface="Garamond" pitchFamily="18" charset="0"/>
            </a:endParaRPr>
          </a:p>
          <a:p>
            <a:pPr marL="514350" indent="-514350" fontAlgn="auto">
              <a:spcAft>
                <a:spcPts val="0"/>
              </a:spcAft>
              <a:buClr>
                <a:schemeClr val="tx1"/>
              </a:buClr>
              <a:buFont typeface="Wingdings 2"/>
              <a:buNone/>
              <a:defRPr/>
            </a:pPr>
            <a:r>
              <a:rPr lang="en-US" sz="2000" smtClean="0">
                <a:latin typeface="Garamond" pitchFamily="18" charset="0"/>
              </a:rPr>
              <a:t>     	Humane Society International</a:t>
            </a:r>
          </a:p>
          <a:p>
            <a:pPr marL="514350" indent="-514350" fontAlgn="auto">
              <a:spcAft>
                <a:spcPts val="0"/>
              </a:spcAft>
              <a:buClr>
                <a:schemeClr val="tx1"/>
              </a:buClr>
              <a:buFont typeface="Wingdings 2"/>
              <a:buNone/>
              <a:defRPr/>
            </a:pPr>
            <a:r>
              <a:rPr lang="en-US" sz="2000" smtClean="0">
                <a:latin typeface="Garamond" pitchFamily="18" charset="0"/>
              </a:rPr>
              <a:t>      	Nov. 12, 2009</a:t>
            </a:r>
            <a:r>
              <a:rPr lang="en-US" sz="2000" smtClean="0">
                <a:solidFill>
                  <a:srgbClr val="000000"/>
                </a:solidFill>
                <a:latin typeface="Garamond" pitchFamily="18" charset="0"/>
              </a:rPr>
              <a:t>; &lt;http://www.hsus.org/hsi/oceans/whales/&gt;</a:t>
            </a:r>
          </a:p>
          <a:p>
            <a:pPr marL="514350" indent="-514350" fontAlgn="auto">
              <a:spcAft>
                <a:spcPts val="0"/>
              </a:spcAft>
              <a:buClr>
                <a:schemeClr val="tx1"/>
              </a:buClr>
              <a:buFont typeface="Wingdings 2"/>
              <a:buNone/>
              <a:defRPr/>
            </a:pPr>
            <a:r>
              <a:rPr lang="en-US" sz="2000" smtClean="0">
                <a:latin typeface="Garamond" pitchFamily="18" charset="0"/>
              </a:rPr>
              <a:t> </a:t>
            </a:r>
          </a:p>
          <a:p>
            <a:pPr marL="514350" indent="-514350" fontAlgn="auto">
              <a:spcAft>
                <a:spcPts val="0"/>
              </a:spcAft>
              <a:buClr>
                <a:schemeClr val="tx1"/>
              </a:buClr>
              <a:buFont typeface="Wingdings 2"/>
              <a:buNone/>
              <a:defRPr/>
            </a:pPr>
            <a:r>
              <a:rPr lang="en-US" sz="2000" smtClean="0">
                <a:latin typeface="Garamond" pitchFamily="18" charset="0"/>
              </a:rPr>
              <a:t>      	Worsley School On-Line</a:t>
            </a:r>
          </a:p>
          <a:p>
            <a:pPr marL="514350" indent="-514350" fontAlgn="auto">
              <a:spcAft>
                <a:spcPts val="0"/>
              </a:spcAft>
              <a:buClr>
                <a:schemeClr val="tx1"/>
              </a:buClr>
              <a:buFont typeface="Wingdings 2"/>
              <a:buNone/>
              <a:defRPr/>
            </a:pPr>
            <a:r>
              <a:rPr lang="en-US" sz="2000" smtClean="0">
                <a:latin typeface="Garamond" pitchFamily="18" charset="0"/>
              </a:rPr>
              <a:t>      	Nov.12, 2009; &lt;http://www.worsleyschool.net/science/files/blue/whale.html&gt;</a:t>
            </a:r>
            <a:endParaRPr lang="en-US" sz="2000" u="sng" smtClean="0">
              <a:latin typeface="Garamond" pitchFamily="18" charset="0"/>
            </a:endParaRPr>
          </a:p>
          <a:p>
            <a:pPr marL="514350" indent="-514350" fontAlgn="auto">
              <a:spcAft>
                <a:spcPts val="0"/>
              </a:spcAft>
              <a:buClr>
                <a:schemeClr val="tx1"/>
              </a:buClr>
              <a:buFont typeface="Wingdings 2"/>
              <a:buChar char=""/>
              <a:defRPr/>
            </a:pPr>
            <a:endParaRPr lang="en-US" sz="2000" smtClean="0">
              <a:latin typeface="Garamond" pitchFamily="18" charset="0"/>
            </a:endParaRPr>
          </a:p>
          <a:p>
            <a:pPr marL="514350" indent="-514350" fontAlgn="auto">
              <a:spcAft>
                <a:spcPts val="0"/>
              </a:spcAft>
              <a:buClr>
                <a:schemeClr val="tx1"/>
              </a:buClr>
              <a:buFont typeface="Wingdings 2"/>
              <a:buChar char=""/>
              <a:defRPr/>
            </a:pPr>
            <a:endParaRPr lang="en-US" sz="2000">
              <a:latin typeface="Garamond"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564</TotalTime>
  <Words>235</Words>
  <Application>Microsoft Office PowerPoint</Application>
  <PresentationFormat>On-screen Show (4:3)</PresentationFormat>
  <Paragraphs>65</Paragraphs>
  <Slides>9</Slides>
  <Notes>2</Notes>
  <HiddenSlides>0</HiddenSlides>
  <MMClips>3</MMClips>
  <ScaleCrop>false</ScaleCrop>
  <HeadingPairs>
    <vt:vector size="6" baseType="variant">
      <vt:variant>
        <vt:lpstr>Fonts Used</vt:lpstr>
      </vt:variant>
      <vt:variant>
        <vt:i4>7</vt:i4>
      </vt:variant>
      <vt:variant>
        <vt:lpstr>Design Template</vt:lpstr>
      </vt:variant>
      <vt:variant>
        <vt:i4>4</vt:i4>
      </vt:variant>
      <vt:variant>
        <vt:lpstr>Slide Titles</vt:lpstr>
      </vt:variant>
      <vt:variant>
        <vt:i4>9</vt:i4>
      </vt:variant>
    </vt:vector>
  </HeadingPairs>
  <TitlesOfParts>
    <vt:vector size="20" baseType="lpstr">
      <vt:lpstr>Constantia</vt:lpstr>
      <vt:lpstr>Arial</vt:lpstr>
      <vt:lpstr>Calibri</vt:lpstr>
      <vt:lpstr>Wingdings 2</vt:lpstr>
      <vt:lpstr>Garamond</vt:lpstr>
      <vt:lpstr>Times New Roman</vt:lpstr>
      <vt:lpstr>Storybook</vt:lpstr>
      <vt:lpstr>Flow</vt:lpstr>
      <vt:lpstr>Flow</vt:lpstr>
      <vt:lpstr>Flow</vt:lpstr>
      <vt:lpstr>Flow</vt:lpstr>
      <vt:lpstr>Slide 1</vt:lpstr>
      <vt:lpstr>Slide 2</vt:lpstr>
      <vt:lpstr>Slide 3</vt:lpstr>
      <vt:lpstr>Slide 4</vt:lpstr>
      <vt:lpstr>Interesting facts about the Blue Whale:</vt:lpstr>
      <vt:lpstr>Why is the Blue Whale endangered?</vt:lpstr>
      <vt:lpstr>Slide 7</vt:lpstr>
      <vt:lpstr>Solutions to help the Blue Whale survive.</vt:lpstr>
      <vt:lpstr>Research 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Whale</dc:title>
  <dc:creator>carlos</dc:creator>
  <cp:lastModifiedBy>CHMS</cp:lastModifiedBy>
  <cp:revision>62</cp:revision>
  <dcterms:created xsi:type="dcterms:W3CDTF">2009-11-12T21:31:59Z</dcterms:created>
  <dcterms:modified xsi:type="dcterms:W3CDTF">2010-03-03T23:02:52Z</dcterms:modified>
</cp:coreProperties>
</file>